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144000" cy="5143500" type="screen16x9"/>
  <p:notesSz cx="6858000" cy="9144000"/>
  <p:embeddedFontLst>
    <p:embeddedFont>
      <p:font typeface="Maven Pro" pitchFamily="2" charset="77"/>
      <p:regular r:id="rId48"/>
      <p:bold r:id="rId49"/>
    </p:embeddedFont>
    <p:embeddedFont>
      <p:font typeface="Nunito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82"/>
  </p:normalViewPr>
  <p:slideViewPr>
    <p:cSldViewPr snapToGrid="0">
      <p:cViewPr varScale="1">
        <p:scale>
          <a:sx n="148" d="100"/>
          <a:sy n="148" d="100"/>
        </p:scale>
        <p:origin x="70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756b560a86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756b560a86_0_1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756b560a86_0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756b560a86_0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756b560a8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756b560a8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56b560a86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56b560a86_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56b560a86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56b560a86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56b560a8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756b560a8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756b560a86_1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756b560a86_1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56b560a86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756b560a86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56b560a86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56b560a86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756b560a86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756b560a86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756b560a86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756b560a86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756b560a86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756b560a86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56b560a86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56b560a86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56b560a86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756b560a86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756b560a86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756b560a86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56b560a86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56b560a86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756b560a86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756b560a86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756b560a86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756b560a86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756b560a86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756b560a86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56b560a86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56b560a86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756b560a86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756b560a86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56b560a8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56b560a86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756b560a86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756b560a86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756b560a86_1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756b560a86_1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756b560a86_1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756b560a86_1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56b560a86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756b560a86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756b560a86_1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756b560a86_1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757c4eb9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757c4eb9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756b560a86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756b560a86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56b560a86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756b560a86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57c4eb95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57c4eb95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757c4eb953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757c4eb953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56b560a86_0_1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56b560a86_0_1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757c4eb95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757c4eb95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757c4eb95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757c4eb95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757c4eb95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757c4eb95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57c4eb953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757c4eb953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756b560a86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756b560a86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756b560a86_1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756b560a86_1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56b560a86_0_1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56b560a86_0_1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756b560a86_0_1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756b560a86_0_1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756b560a86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756b560a86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756b560a86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756b560a86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56b560a86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56b560a86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heapq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00875"/>
            <a:ext cx="39027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TA Contest 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INFO 6205 PSA</a:t>
            </a:r>
            <a:endParaRPr sz="3000" dirty="0"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989650" y="2823224"/>
            <a:ext cx="4255500" cy="18350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Akshit</a:t>
            </a:r>
            <a:r>
              <a:rPr lang="en" sz="1200" dirty="0"/>
              <a:t> </a:t>
            </a:r>
            <a:r>
              <a:rPr lang="en" sz="1200" dirty="0" err="1"/>
              <a:t>Kallepalli</a:t>
            </a: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Master of Science in Information Systems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002771603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Recording of this presentation: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https://</a:t>
            </a:r>
            <a:r>
              <a:rPr lang="en-US" sz="1200" dirty="0" err="1"/>
              <a:t>drive.google.com</a:t>
            </a:r>
            <a:r>
              <a:rPr lang="en-US" sz="1200" dirty="0"/>
              <a:t>/file/d/1ttAx9yqvDJzDmL772IPg1omNbQW2QXoN/view</a:t>
            </a:r>
            <a:endParaRPr sz="1200" dirty="0"/>
          </a:p>
        </p:txBody>
      </p:sp>
      <p:sp>
        <p:nvSpPr>
          <p:cNvPr id="279" name="Google Shape;279;p13"/>
          <p:cNvSpPr txBox="1">
            <a:spLocks noGrp="1"/>
          </p:cNvSpPr>
          <p:nvPr>
            <p:ph type="ctrTitle"/>
          </p:nvPr>
        </p:nvSpPr>
        <p:spPr>
          <a:xfrm>
            <a:off x="882500" y="1973775"/>
            <a:ext cx="39765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60" dirty="0"/>
              <a:t>Lesson 1: Greedy Algorithms II</a:t>
            </a:r>
            <a:endParaRPr sz="196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 Algorithm</a:t>
            </a:r>
            <a:endParaRPr/>
          </a:p>
        </p:txBody>
      </p:sp>
      <p:sp>
        <p:nvSpPr>
          <p:cNvPr id="338" name="Google Shape;338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Prim's Algorithm independently created by Vojtěch Jarník and Robert C. Prim.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Developed as MST solution in 1930 and 1957, respectively.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Originated for efficient electrical networks, later applied widely.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Employs greedy approach, selecting smallest-weight edges step by step.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Holds key role in graph theory education, aids network planning and optimization.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9" name="Google Shape;339;p22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History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340" name="Google Shape;340;p22" descr="Robert C Prim - Alchetron, The Free Social Encyclo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0475" y="1990050"/>
            <a:ext cx="1114725" cy="14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 Algorithm</a:t>
            </a:r>
            <a:endParaRPr/>
          </a:p>
        </p:txBody>
      </p:sp>
      <p:sp>
        <p:nvSpPr>
          <p:cNvPr id="346" name="Google Shape;346;p23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43956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Prim's Algorithm: Greedy approach for global optimum.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Guarantees MST in connected, weighted, undirected graphs with non-negative edge weights.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Used in network design, transportation planning, and operations research.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Starts from any vertex, adds nearest unvisited vertex to MST.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Chooses smallest-weight edge, iterates until all vertices in MST.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23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Introduction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348" name="Google Shape;348;p23" descr="Minimum Spanning Tree — Prim's and Kruskal's algorithm | by Sethuram.S.V |  Mediu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550" y="2202125"/>
            <a:ext cx="3130824" cy="16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 Algorithm</a:t>
            </a:r>
            <a:endParaRPr/>
          </a:p>
        </p:txBody>
      </p:sp>
      <p:sp>
        <p:nvSpPr>
          <p:cNvPr id="354" name="Google Shape;354;p24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22758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Implementation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355" name="Google Shape;3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300" y="1804550"/>
            <a:ext cx="5583679" cy="3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t="5309" b="5300"/>
          <a:stretch/>
        </p:blipFill>
        <p:spPr>
          <a:xfrm>
            <a:off x="2611100" y="909600"/>
            <a:ext cx="5583678" cy="3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6"/>
          <p:cNvPicPr preferRelativeResize="0"/>
          <p:nvPr/>
        </p:nvPicPr>
        <p:blipFill rotWithShape="1">
          <a:blip r:embed="rId3">
            <a:alphaModFix/>
          </a:blip>
          <a:srcRect t="534" b="524"/>
          <a:stretch/>
        </p:blipFill>
        <p:spPr>
          <a:xfrm>
            <a:off x="2563975" y="919025"/>
            <a:ext cx="5583680" cy="3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7"/>
          <p:cNvPicPr preferRelativeResize="0"/>
          <p:nvPr/>
        </p:nvPicPr>
        <p:blipFill rotWithShape="1">
          <a:blip r:embed="rId3">
            <a:alphaModFix/>
          </a:blip>
          <a:srcRect t="2198" b="2198"/>
          <a:stretch/>
        </p:blipFill>
        <p:spPr>
          <a:xfrm>
            <a:off x="2121200" y="928425"/>
            <a:ext cx="5583679" cy="31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28"/>
          <p:cNvPicPr preferRelativeResize="0"/>
          <p:nvPr/>
        </p:nvPicPr>
        <p:blipFill rotWithShape="1">
          <a:blip r:embed="rId3">
            <a:alphaModFix/>
          </a:blip>
          <a:srcRect t="4220" b="4229"/>
          <a:stretch/>
        </p:blipFill>
        <p:spPr>
          <a:xfrm>
            <a:off x="2422675" y="890775"/>
            <a:ext cx="5583679" cy="3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9"/>
          <p:cNvPicPr preferRelativeResize="0"/>
          <p:nvPr/>
        </p:nvPicPr>
        <p:blipFill rotWithShape="1">
          <a:blip r:embed="rId3">
            <a:alphaModFix/>
          </a:blip>
          <a:srcRect t="2998" b="2989"/>
          <a:stretch/>
        </p:blipFill>
        <p:spPr>
          <a:xfrm>
            <a:off x="2281350" y="890775"/>
            <a:ext cx="5583679" cy="31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0"/>
          <p:cNvPicPr preferRelativeResize="0"/>
          <p:nvPr/>
        </p:nvPicPr>
        <p:blipFill rotWithShape="1">
          <a:blip r:embed="rId3">
            <a:alphaModFix/>
          </a:blip>
          <a:srcRect t="5140" b="5149"/>
          <a:stretch/>
        </p:blipFill>
        <p:spPr>
          <a:xfrm>
            <a:off x="2027050" y="909600"/>
            <a:ext cx="5583680" cy="31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 Algorithm</a:t>
            </a:r>
            <a:endParaRPr/>
          </a:p>
        </p:txBody>
      </p:sp>
      <p:sp>
        <p:nvSpPr>
          <p:cNvPr id="391" name="Google Shape;391;p31"/>
          <p:cNvSpPr txBox="1">
            <a:spLocks noGrp="1"/>
          </p:cNvSpPr>
          <p:nvPr>
            <p:ph type="title"/>
          </p:nvPr>
        </p:nvSpPr>
        <p:spPr>
          <a:xfrm>
            <a:off x="1369725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Example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392" name="Google Shape;3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513" y="1823400"/>
            <a:ext cx="6643080" cy="3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>
            <a:spLocks noGrp="1"/>
          </p:cNvSpPr>
          <p:nvPr>
            <p:ph type="title"/>
          </p:nvPr>
        </p:nvSpPr>
        <p:spPr>
          <a:xfrm>
            <a:off x="762350" y="250025"/>
            <a:ext cx="4776900" cy="39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Expectations for the Role of TA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4"/>
          <p:cNvSpPr txBox="1">
            <a:spLocks noGrp="1"/>
          </p:cNvSpPr>
          <p:nvPr>
            <p:ph type="body" idx="1"/>
          </p:nvPr>
        </p:nvSpPr>
        <p:spPr>
          <a:xfrm>
            <a:off x="762350" y="963225"/>
            <a:ext cx="79233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primary focus of this class being problem-solving, I aim to provide engaging problems for quizzes as part of my TA responsibilities.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 aim to maintain a professional and punctual approach during TA hours.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 aim to ensure proper explanations for every deducted mark during the assignment grading process.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If I'm not proficient in a particular topic, my aim is to attend the class to ensure I can assist students effectively.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475" y="576300"/>
            <a:ext cx="1608400" cy="10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675" y="453850"/>
            <a:ext cx="1935521" cy="135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200" y="523650"/>
            <a:ext cx="2686324" cy="12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25" y="2413275"/>
            <a:ext cx="3934925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0125" y="2363113"/>
            <a:ext cx="3409850" cy="17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 Algorithm</a:t>
            </a:r>
            <a:endParaRPr/>
          </a:p>
        </p:txBody>
      </p:sp>
      <p:sp>
        <p:nvSpPr>
          <p:cNvPr id="407" name="Google Shape;407;p33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Complexity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sp>
        <p:nvSpPr>
          <p:cNvPr id="408" name="Google Shape;408;p33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73158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Time Complexity: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 O(E Log V) where, E is the number of edges and V is the number of vertices.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Space Complexity: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O(E+V) where, V is the number of vertices and E is the number of edges.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74853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Network infrastructure planning: Designs efficient and cost-effective communication networks, minimizing connection costs.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Transportation network optimization: Plans road, rail, and public transport systems for reduced travel expenses.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Resource allocation and supply chains: Optimizes distribution, minimizing resource usage and associated costs.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Urban planning and utility lines: Lays out utility lines in cities, reducing construction expenses and disruptions.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Travelling salesman problem: Determines the most efficient route for a salesman to visit multiple locations, minimizing the total distance traveled and optimizing the path.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4" name="Google Shape;414;p3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Prim’s Algorithm</a:t>
            </a:r>
            <a:endParaRPr/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3180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Real World applications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6260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Kruskal’s Algorithm</a:t>
            </a:r>
            <a:endParaRPr sz="3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</a:t>
            </a:r>
            <a:endParaRPr/>
          </a:p>
        </p:txBody>
      </p:sp>
      <p:sp>
        <p:nvSpPr>
          <p:cNvPr id="426" name="Google Shape;426;p3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Kruskal's Algorithm independently created by Joseph Kruskal and George L. Miller.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Developed as MST solution in 1956 by Joseph Kruskal and 1957 by George L. Miller.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Initially applied in transportation planning and circuit design.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Utilizes a greedy strategy, sorting edges by weight and incorporating them gradually.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Significant in graph theory education and contributes to efficient network design.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History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428" name="Google Shape;428;p36"/>
          <p:cNvPicPr preferRelativeResize="0"/>
          <p:nvPr/>
        </p:nvPicPr>
        <p:blipFill rotWithShape="1">
          <a:blip r:embed="rId3">
            <a:alphaModFix/>
          </a:blip>
          <a:srcRect t="2462" b="2462"/>
          <a:stretch/>
        </p:blipFill>
        <p:spPr>
          <a:xfrm>
            <a:off x="7630475" y="1990050"/>
            <a:ext cx="1114725" cy="14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</a:t>
            </a:r>
            <a:endParaRPr/>
          </a:p>
        </p:txBody>
      </p:sp>
      <p:sp>
        <p:nvSpPr>
          <p:cNvPr id="434" name="Google Shape;434;p37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43956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Kruskal's Algorithm: Greedy approach for finding minimum spanning trees (MST).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Applicable to connected, weighted, undirected graphs with non-negative edge weights.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Begins with isolated vertices as individual MST components.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Sorts edges by weight and iterates, adding edges to MST if they connect separate components.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Selects smallest-weight edges that don't create cycles until all vertices are included in MST.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7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Introduction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436" name="Google Shape;436;p37" descr="Minimum Spanning Tree — Prim's and Kruskal's algorithm | by Sethuram.S.V |  Medium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550" y="2202125"/>
            <a:ext cx="3130824" cy="165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8"/>
          <p:cNvSpPr txBox="1">
            <a:spLocks noGrp="1"/>
          </p:cNvSpPr>
          <p:nvPr>
            <p:ph type="title"/>
          </p:nvPr>
        </p:nvSpPr>
        <p:spPr>
          <a:xfrm>
            <a:off x="1369725" y="1169125"/>
            <a:ext cx="30552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Implementation</a:t>
            </a:r>
            <a:endParaRPr sz="1820"/>
          </a:p>
        </p:txBody>
      </p:sp>
      <p:sp>
        <p:nvSpPr>
          <p:cNvPr id="442" name="Google Shape;442;p38"/>
          <p:cNvSpPr txBox="1">
            <a:spLocks noGrp="1"/>
          </p:cNvSpPr>
          <p:nvPr>
            <p:ph type="title"/>
          </p:nvPr>
        </p:nvSpPr>
        <p:spPr>
          <a:xfrm>
            <a:off x="1303800" y="6334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</a:t>
            </a:r>
            <a:endParaRPr/>
          </a:p>
        </p:txBody>
      </p:sp>
      <p:pic>
        <p:nvPicPr>
          <p:cNvPr id="443" name="Google Shape;4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125" y="1770675"/>
            <a:ext cx="6106222" cy="31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9"/>
          <p:cNvPicPr preferRelativeResize="0"/>
          <p:nvPr/>
        </p:nvPicPr>
        <p:blipFill rotWithShape="1">
          <a:blip r:embed="rId3">
            <a:alphaModFix/>
          </a:blip>
          <a:srcRect t="5125" b="5116"/>
          <a:stretch/>
        </p:blipFill>
        <p:spPr>
          <a:xfrm>
            <a:off x="1386475" y="576300"/>
            <a:ext cx="1608401" cy="100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9"/>
          <p:cNvPicPr preferRelativeResize="0"/>
          <p:nvPr/>
        </p:nvPicPr>
        <p:blipFill rotWithShape="1">
          <a:blip r:embed="rId4">
            <a:alphaModFix/>
          </a:blip>
          <a:srcRect t="3635" b="3635"/>
          <a:stretch/>
        </p:blipFill>
        <p:spPr>
          <a:xfrm>
            <a:off x="3365400" y="523650"/>
            <a:ext cx="2686324" cy="12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9"/>
          <p:cNvPicPr preferRelativeResize="0"/>
          <p:nvPr/>
        </p:nvPicPr>
        <p:blipFill rotWithShape="1">
          <a:blip r:embed="rId5">
            <a:alphaModFix/>
          </a:blip>
          <a:srcRect t="6634" b="6634"/>
          <a:stretch/>
        </p:blipFill>
        <p:spPr>
          <a:xfrm>
            <a:off x="304225" y="2413275"/>
            <a:ext cx="3934925" cy="16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9"/>
          <p:cNvPicPr preferRelativeResize="0"/>
          <p:nvPr/>
        </p:nvPicPr>
        <p:blipFill rotWithShape="1">
          <a:blip r:embed="rId6">
            <a:alphaModFix/>
          </a:blip>
          <a:srcRect l="3617" r="3626"/>
          <a:stretch/>
        </p:blipFill>
        <p:spPr>
          <a:xfrm>
            <a:off x="5390125" y="2363113"/>
            <a:ext cx="3409850" cy="173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9"/>
          <p:cNvPicPr preferRelativeResize="0"/>
          <p:nvPr/>
        </p:nvPicPr>
        <p:blipFill rotWithShape="1">
          <a:blip r:embed="rId7">
            <a:alphaModFix/>
          </a:blip>
          <a:srcRect t="4922" b="4922"/>
          <a:stretch/>
        </p:blipFill>
        <p:spPr>
          <a:xfrm>
            <a:off x="6344300" y="397347"/>
            <a:ext cx="2686324" cy="136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Complexity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sp>
        <p:nvSpPr>
          <p:cNvPr id="458" name="Google Shape;458;p4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</a:t>
            </a:r>
            <a:endParaRPr/>
          </a:p>
        </p:txBody>
      </p:sp>
      <p:sp>
        <p:nvSpPr>
          <p:cNvPr id="459" name="Google Shape;459;p40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73158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Time Complexity: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 O(E Log E) where, E is the number of edges.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Space Complexity: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O(E+V) where, V is the number of vertices and E is the number of edges.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1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74853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Telecommunications network design: Optimal pathways for efficient data transmission.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Network infrastructure planning: Efficient and cost-effective communication networks.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Transportation network optimization: Reduced travel expenses for road, rail, and public transport systems.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Resource allocation and supply chains: Minimized resource usage and distribution costs.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Urban planning and utility lines: Reduced construction expenses and disruptions in cities.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3180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Real World applications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sp>
        <p:nvSpPr>
          <p:cNvPr id="466" name="Google Shape;466;p4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Kruskal’s Algorithm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6260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Spanning Trees</a:t>
            </a:r>
            <a:endParaRPr sz="3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6260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Dijkstra’s Algorithm</a:t>
            </a:r>
            <a:endParaRPr sz="3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477" name="Google Shape;477;p4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56496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Dijkstra's Algorithm created by Dutch computer scientist Edsger W. Dijkstra in 1956.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Initially designed for solving the shortest path problem in networks of arbitrary lengths.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Later became a fundamental concept in various applications, including routing in computer networks.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Utilizes a greedy strategy, iteratively selecting the vertex with the smallest tentative distance.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Significantly contributes to graph theory education and real-world pathfinding challenges.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8" name="Google Shape;478;p43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History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479" name="Google Shape;479;p43" descr="Edsger W. Dijkstra -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700" y="2086825"/>
            <a:ext cx="1753625" cy="12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sp>
        <p:nvSpPr>
          <p:cNvPr id="485" name="Google Shape;485;p44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43956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Dijkstra's Algorithm: Greedy approach for finding shortest paths.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Guarantees shortest path in graphs with non-negative edge weights.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Used in routing, navigation systems, and network protocols.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Starts from a source vertex, gradually explores outward to find shortest paths.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- Chooses vertex with smallest tentative distance, iterates until destination reached.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44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Introduction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pic>
        <p:nvPicPr>
          <p:cNvPr id="487" name="Google Shape;4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500" y="2058650"/>
            <a:ext cx="2821149" cy="11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5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22758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Implementation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sp>
        <p:nvSpPr>
          <p:cNvPr id="493" name="Google Shape;493;p45"/>
          <p:cNvSpPr txBox="1">
            <a:spLocks noGrp="1"/>
          </p:cNvSpPr>
          <p:nvPr>
            <p:ph type="title"/>
          </p:nvPr>
        </p:nvSpPr>
        <p:spPr>
          <a:xfrm>
            <a:off x="1303800" y="6334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  <p:pic>
        <p:nvPicPr>
          <p:cNvPr id="494" name="Google Shape;4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788" y="1813975"/>
            <a:ext cx="6366424" cy="317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25" y="299600"/>
            <a:ext cx="3458450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6"/>
          <p:cNvPicPr preferRelativeResize="0"/>
          <p:nvPr/>
        </p:nvPicPr>
        <p:blipFill rotWithShape="1">
          <a:blip r:embed="rId4">
            <a:alphaModFix/>
          </a:blip>
          <a:srcRect l="1342" r="1342"/>
          <a:stretch/>
        </p:blipFill>
        <p:spPr>
          <a:xfrm>
            <a:off x="5396350" y="299600"/>
            <a:ext cx="3458448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6"/>
          <p:cNvPicPr preferRelativeResize="0"/>
          <p:nvPr/>
        </p:nvPicPr>
        <p:blipFill rotWithShape="1">
          <a:blip r:embed="rId5">
            <a:alphaModFix/>
          </a:blip>
          <a:srcRect t="1162" b="1162"/>
          <a:stretch/>
        </p:blipFill>
        <p:spPr>
          <a:xfrm>
            <a:off x="1416625" y="2703375"/>
            <a:ext cx="3458449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6"/>
          <p:cNvPicPr preferRelativeResize="0"/>
          <p:nvPr/>
        </p:nvPicPr>
        <p:blipFill rotWithShape="1">
          <a:blip r:embed="rId6">
            <a:alphaModFix/>
          </a:blip>
          <a:srcRect t="4495" b="4504"/>
          <a:stretch/>
        </p:blipFill>
        <p:spPr>
          <a:xfrm>
            <a:off x="5396350" y="2864425"/>
            <a:ext cx="3458451" cy="18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7"/>
          <p:cNvPicPr preferRelativeResize="0"/>
          <p:nvPr/>
        </p:nvPicPr>
        <p:blipFill rotWithShape="1">
          <a:blip r:embed="rId3">
            <a:alphaModFix/>
          </a:blip>
          <a:srcRect l="2280" r="2290"/>
          <a:stretch/>
        </p:blipFill>
        <p:spPr>
          <a:xfrm>
            <a:off x="1416625" y="299600"/>
            <a:ext cx="3458451" cy="18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7"/>
          <p:cNvPicPr preferRelativeResize="0"/>
          <p:nvPr/>
        </p:nvPicPr>
        <p:blipFill rotWithShape="1">
          <a:blip r:embed="rId4">
            <a:alphaModFix/>
          </a:blip>
          <a:srcRect t="1209" b="1219"/>
          <a:stretch/>
        </p:blipFill>
        <p:spPr>
          <a:xfrm>
            <a:off x="5396350" y="299600"/>
            <a:ext cx="3458448" cy="18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7"/>
          <p:cNvPicPr preferRelativeResize="0"/>
          <p:nvPr/>
        </p:nvPicPr>
        <p:blipFill rotWithShape="1">
          <a:blip r:embed="rId5">
            <a:alphaModFix/>
          </a:blip>
          <a:srcRect t="2534" b="2534"/>
          <a:stretch/>
        </p:blipFill>
        <p:spPr>
          <a:xfrm>
            <a:off x="3074600" y="2684550"/>
            <a:ext cx="3458450" cy="180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8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73158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Time Complexity: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 O(E Log V) where, E is the number of edges and V is the number of vertices.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Space Complexity: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O(V) where, V is the number of vertices.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48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1851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Complexity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sp>
        <p:nvSpPr>
          <p:cNvPr id="516" name="Google Shape;516;p4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>
            <a:spLocks noGrp="1"/>
          </p:cNvSpPr>
          <p:nvPr>
            <p:ph type="body" idx="1"/>
          </p:nvPr>
        </p:nvSpPr>
        <p:spPr>
          <a:xfrm>
            <a:off x="1303800" y="1980700"/>
            <a:ext cx="74853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1. Digital Mapping : Finds shortest routes between locations in mapping services like Google Maps.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2. Social Networking: Suggests friends efficiently based on shortest paths in large social networks.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3. Telephone Network: Determines optimal paths for data transmission in telephone networks.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4. IP Routing (OSPF): Used in routers to find best paths for data packets in networks.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5. Flight Agenda: Calculates earliest arrival time for flights between airports.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6. LAN File Server: Minimizes hops to designate a file server in local networks.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7. Robotic Path Planning: Guides drones and robots along shortest paths for efficient navigation.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2" name="Google Shape;522;p49"/>
          <p:cNvSpPr txBox="1">
            <a:spLocks noGrp="1"/>
          </p:cNvSpPr>
          <p:nvPr>
            <p:ph type="title"/>
          </p:nvPr>
        </p:nvSpPr>
        <p:spPr>
          <a:xfrm>
            <a:off x="1303800" y="1264375"/>
            <a:ext cx="3180300" cy="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Real World applications</a:t>
            </a:r>
            <a:endParaRPr sz="182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820"/>
          </a:p>
        </p:txBody>
      </p:sp>
      <p:sp>
        <p:nvSpPr>
          <p:cNvPr id="523" name="Google Shape;523;p4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Dijkstra’s Algorithm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0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6260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Quiz Questions</a:t>
            </a:r>
            <a:endParaRPr sz="3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 txBox="1">
            <a:spLocks noGrp="1"/>
          </p:cNvSpPr>
          <p:nvPr>
            <p:ph type="body" idx="1"/>
          </p:nvPr>
        </p:nvSpPr>
        <p:spPr>
          <a:xfrm>
            <a:off x="1347975" y="7548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1) Which of the following statements about Minimum Spanning Trees (MST) is/are correct?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A. In a graph with distinct edge weights, the MST is unique.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B. Kruskal's algorithm can be used to find the MST of a weighted, connected graph.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C. Prim's algorithm always selects the edge with the highest weight at each step.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D. Dijkstra's algorithm is a variation of Prim's algorithm for finding the MST.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51"/>
          <p:cNvSpPr txBox="1">
            <a:spLocks noGrp="1"/>
          </p:cNvSpPr>
          <p:nvPr>
            <p:ph type="body" idx="1"/>
          </p:nvPr>
        </p:nvSpPr>
        <p:spPr>
          <a:xfrm>
            <a:off x="1401000" y="29392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Answers: A, B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Spanning Tree</a:t>
            </a:r>
            <a:endParaRPr/>
          </a:p>
        </p:txBody>
      </p:sp>
      <p:sp>
        <p:nvSpPr>
          <p:cNvPr id="296" name="Google Shape;296;p16"/>
          <p:cNvSpPr txBox="1">
            <a:spLocks noGrp="1"/>
          </p:cNvSpPr>
          <p:nvPr>
            <p:ph type="body" idx="1"/>
          </p:nvPr>
        </p:nvSpPr>
        <p:spPr>
          <a:xfrm>
            <a:off x="1219775" y="1297550"/>
            <a:ext cx="5090700" cy="3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Definition: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 spanning tree of a connected graph is a subgraph that is a tree and spans all the vertices of the original graph.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Properties: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Minimum Number of Edges: (V - 1) edges for a graph with V vertices.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No Cycles: A spanning tree doesn't contain any cycles.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Finding a Spanning Tree: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Depth-First Search (DFS): Traverse the graph and add edges to form a tree.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Breadth-First Search (BFS): Traverse level by level, adding edges.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Prim's Algorithm and Kruskal's Algorithm: Greedy approaches for finding spanning trees.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Importance in Network Design: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Efficient communication and resource utilization.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Redundancy for fault tolerance.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7" name="Google Shape;2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3825" y="793500"/>
            <a:ext cx="1240350" cy="148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638" y="2497075"/>
            <a:ext cx="2528725" cy="2333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body" idx="1"/>
          </p:nvPr>
        </p:nvSpPr>
        <p:spPr>
          <a:xfrm>
            <a:off x="1347975" y="7548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2) Which of the following statements about Dijkstra's algorithm is/are true?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A. It can handle graphs with negative edge weights.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B. It is used to find the shortest path between two specific vertices.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C. Dijkstra's algorithm may fail to produce correct results when used on a graph with negative edge weights.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D. It guarantees finding the shortest paths even in graphs with cycles. 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0" name="Google Shape;540;p52"/>
          <p:cNvSpPr txBox="1">
            <a:spLocks noGrp="1"/>
          </p:cNvSpPr>
          <p:nvPr>
            <p:ph type="body" idx="1"/>
          </p:nvPr>
        </p:nvSpPr>
        <p:spPr>
          <a:xfrm>
            <a:off x="1401000" y="29392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Answers: B, C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3"/>
          <p:cNvSpPr txBox="1">
            <a:spLocks noGrp="1"/>
          </p:cNvSpPr>
          <p:nvPr>
            <p:ph type="body" idx="1"/>
          </p:nvPr>
        </p:nvSpPr>
        <p:spPr>
          <a:xfrm>
            <a:off x="1347975" y="7548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3) In the context of graphs and algorithms, which of the following statements are true?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A. Dijkstra's algorithm can be used to find a Minimum Spanning Tree (MST).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B. Prim's algorithm is more suitable than Dijkstra's algorithm for finding the shortest path between two specific vertices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C. Dijkstra's algorithm modifies the edge weights during its execution.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D. Prim's algorithm always maintains a forest of trees during its execution.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Answers: B, D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6" name="Google Shape;546;p53"/>
          <p:cNvSpPr txBox="1">
            <a:spLocks noGrp="1"/>
          </p:cNvSpPr>
          <p:nvPr>
            <p:ph type="body" idx="1"/>
          </p:nvPr>
        </p:nvSpPr>
        <p:spPr>
          <a:xfrm>
            <a:off x="1401000" y="29392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body" idx="1"/>
          </p:nvPr>
        </p:nvSpPr>
        <p:spPr>
          <a:xfrm>
            <a:off x="1347975" y="7548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4) If all edge weights in a graph are equal, which algorithm would be most efficient for finding the minimum spanning tree?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A. Prim's 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B. Kruskal's 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C. Dijkstra's 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D. Bellman-Ford 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" name="Google Shape;552;p54"/>
          <p:cNvSpPr txBox="1">
            <a:spLocks noGrp="1"/>
          </p:cNvSpPr>
          <p:nvPr>
            <p:ph type="body" idx="1"/>
          </p:nvPr>
        </p:nvSpPr>
        <p:spPr>
          <a:xfrm>
            <a:off x="1401000" y="29392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Answer: A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5"/>
          <p:cNvSpPr txBox="1">
            <a:spLocks noGrp="1"/>
          </p:cNvSpPr>
          <p:nvPr>
            <p:ph type="body" idx="1"/>
          </p:nvPr>
        </p:nvSpPr>
        <p:spPr>
          <a:xfrm>
            <a:off x="1347975" y="7548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5) Which of the following statements about Prim's algorithm for finding a minimum spanning tree is/are correct?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A. Prim's algorithm is a greedy algorithm.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B. It can be used to find the shortest path in a graph.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C. The algorithm starts with a single vertex and adds the closest edge in each step.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D. Prim's algorithm guarantees a minimum spanning tree for both directed and undirected graphs.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8" name="Google Shape;558;p55"/>
          <p:cNvSpPr txBox="1">
            <a:spLocks noGrp="1"/>
          </p:cNvSpPr>
          <p:nvPr>
            <p:ph type="body" idx="1"/>
          </p:nvPr>
        </p:nvSpPr>
        <p:spPr>
          <a:xfrm>
            <a:off x="1401000" y="2939275"/>
            <a:ext cx="7485300" cy="18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Answers: A, C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 txBox="1">
            <a:spLocks noGrp="1"/>
          </p:cNvSpPr>
          <p:nvPr>
            <p:ph type="body" idx="1"/>
          </p:nvPr>
        </p:nvSpPr>
        <p:spPr>
          <a:xfrm>
            <a:off x="1303800" y="1582375"/>
            <a:ext cx="7485300" cy="26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1. Cormen, T. H., Leiserson, C. E., Rivest, R. L., &amp; Stein, C. (2009). Introduction to Algorithms (3rd ed.). MIT Press. ISBN 978-0-262-03384-8.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2. Spanning Tree. (2019, November 24). How Do You Calculate a Minimum Spanning Tree? [Video]. YouTube. https://www.youtube.com/watch?v=Yldkh0aOEcg&amp;ab_channel=SpanningTree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3. Python heapq Module Documentation. (n.d.). Retrieved from </a:t>
            </a:r>
            <a:r>
              <a:rPr lang="en" sz="121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https://docs.python.org/3/library/heapq.html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4. Dijkstra's Algorithm - Programiz. (n.d.). Retrieved from https://www.programiz.com/dsa/dijkstra-algorithm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5. Prim's Algorithm - Programiz. (n.d.). Retrieved from https://www.programiz.com/dsa/prim-algorithm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10">
                <a:latin typeface="Times New Roman"/>
                <a:ea typeface="Times New Roman"/>
                <a:cs typeface="Times New Roman"/>
                <a:sym typeface="Times New Roman"/>
              </a:rPr>
              <a:t>6. Kruskal's Algorithm - Programiz. (n.d.). Retrieved from https://www.programiz.com/dsa/kruskal-algorithm</a:t>
            </a: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1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7"/>
          <p:cNvSpPr txBox="1">
            <a:spLocks noGrp="1"/>
          </p:cNvSpPr>
          <p:nvPr>
            <p:ph type="title"/>
          </p:nvPr>
        </p:nvSpPr>
        <p:spPr>
          <a:xfrm>
            <a:off x="3378425" y="1830300"/>
            <a:ext cx="1912200" cy="9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Spanning Tree</a:t>
            </a:r>
            <a:endParaRPr/>
          </a:p>
        </p:txBody>
      </p:sp>
      <p:sp>
        <p:nvSpPr>
          <p:cNvPr id="304" name="Google Shape;304;p17"/>
          <p:cNvSpPr txBox="1">
            <a:spLocks noGrp="1"/>
          </p:cNvSpPr>
          <p:nvPr>
            <p:ph type="body" idx="1"/>
          </p:nvPr>
        </p:nvSpPr>
        <p:spPr>
          <a:xfrm>
            <a:off x="1219775" y="1297550"/>
            <a:ext cx="5090700" cy="36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Definition: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MST in a weighted graph is a tree with the least total edge weight.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Characteristics: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Connects all vertices while minimizing total weight. 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No cycles, maintains a tree structure. Properties: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Contains (V - 1) edges for V vertices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Finding MST: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Algorithms: Kruskal's and Prim's.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Kruskal's: Sorts edges, adds by weight without cycles.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Prim's: Grows from vertex, adds min-weight edges.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**Importance:**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Efficient Networks: Optimizes communication, resource use.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Infrastructure: Efficient links, resource saving.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- Applications: Networks, circuits, transport.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5" name="Google Shape;3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2225" y="2011763"/>
            <a:ext cx="1632075" cy="198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Minimum Spanning Tree</a:t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975" y="2155338"/>
            <a:ext cx="1632075" cy="19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300" y="1750288"/>
            <a:ext cx="2769399" cy="27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7650" y="2155350"/>
            <a:ext cx="1847613" cy="19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Greedy Algorithms</a:t>
            </a:r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body" idx="1"/>
          </p:nvPr>
        </p:nvSpPr>
        <p:spPr>
          <a:xfrm>
            <a:off x="1229125" y="1476625"/>
            <a:ext cx="4801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Introduction: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Greedy algorithms make locally optimal choices at each step to achieve a global optimum.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Often used for optimization problems.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Characteristics: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Greedy Choice Property: A global optimum can be reached by selecting   a locally optimum choice at each step.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Optimal Substructure: An optimal solution to the problem contains optimal solutions to its subproblems.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Pros and Cons of Greedy Algorithms: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Pros: Simplicity, efficiency, and can work well for certain problems.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  - Cons: Might not always provide the optimal solution for all problems.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400" y="1597875"/>
            <a:ext cx="2769725" cy="247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Greedy Algorithms</a:t>
            </a:r>
            <a:endParaRPr/>
          </a:p>
        </p:txBody>
      </p:sp>
      <p:sp>
        <p:nvSpPr>
          <p:cNvPr id="326" name="Google Shape;326;p20"/>
          <p:cNvSpPr txBox="1">
            <a:spLocks noGrp="1"/>
          </p:cNvSpPr>
          <p:nvPr>
            <p:ph type="body" idx="1"/>
          </p:nvPr>
        </p:nvSpPr>
        <p:spPr>
          <a:xfrm>
            <a:off x="1229125" y="1476625"/>
            <a:ext cx="4801200" cy="3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Prim's Algorithm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Kruskal's Algorithm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b="1">
                <a:latin typeface="Times New Roman"/>
                <a:ea typeface="Times New Roman"/>
                <a:cs typeface="Times New Roman"/>
                <a:sym typeface="Times New Roman"/>
              </a:rPr>
              <a:t>Dijkstra's Algorithm</a:t>
            </a:r>
            <a:endParaRPr sz="1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Activity Selection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Fractional Knapsack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Huffman Coding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Interval Scheduling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Coin Change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Greedy Coloring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7" name="Google Shape;327;p20" descr="Greedy Algorithms Introduction - javatpoin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925" y="2063025"/>
            <a:ext cx="3820924" cy="15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76260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Prim’s Algorithm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1977</Words>
  <Application>Microsoft Macintosh PowerPoint</Application>
  <PresentationFormat>On-screen Show (16:9)</PresentationFormat>
  <Paragraphs>228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Times New Roman</vt:lpstr>
      <vt:lpstr>Maven Pro</vt:lpstr>
      <vt:lpstr>Nunito</vt:lpstr>
      <vt:lpstr>Arial</vt:lpstr>
      <vt:lpstr>Momentum</vt:lpstr>
      <vt:lpstr>TA Contest  INFO 6205 PSA</vt:lpstr>
      <vt:lpstr>Expectations for the Role of TA</vt:lpstr>
      <vt:lpstr>Spanning Trees</vt:lpstr>
      <vt:lpstr>Spanning Tree</vt:lpstr>
      <vt:lpstr>Minimum Spanning Tree</vt:lpstr>
      <vt:lpstr>Minimum Spanning Tree</vt:lpstr>
      <vt:lpstr>Greedy Algorithms</vt:lpstr>
      <vt:lpstr>Types of Greedy Algorithms</vt:lpstr>
      <vt:lpstr>Prim’s Algorithm</vt:lpstr>
      <vt:lpstr>Prim’s Algorithm</vt:lpstr>
      <vt:lpstr>Prim’s Algorithm</vt:lpstr>
      <vt:lpstr>Prim’s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Prim’s Algorithm</vt:lpstr>
      <vt:lpstr>PowerPoint Presentation</vt:lpstr>
      <vt:lpstr>Prim’s Algorithm</vt:lpstr>
      <vt:lpstr>Prim’s Algorithm</vt:lpstr>
      <vt:lpstr>Kruskal’s Algorithm</vt:lpstr>
      <vt:lpstr>Kruskal’s Algorithm</vt:lpstr>
      <vt:lpstr>Kruskal’s Algorithm</vt:lpstr>
      <vt:lpstr>Implementation</vt:lpstr>
      <vt:lpstr>PowerPoint Presentation</vt:lpstr>
      <vt:lpstr>Complexity </vt:lpstr>
      <vt:lpstr>Real World applications </vt:lpstr>
      <vt:lpstr>Dijkstra’s Algorithm</vt:lpstr>
      <vt:lpstr>Dijkstra’s Algorithm</vt:lpstr>
      <vt:lpstr>Dijkstra’s Algorithm</vt:lpstr>
      <vt:lpstr>Implementation </vt:lpstr>
      <vt:lpstr>PowerPoint Presentation</vt:lpstr>
      <vt:lpstr>PowerPoint Presentation</vt:lpstr>
      <vt:lpstr>Complexity </vt:lpstr>
      <vt:lpstr>Real World applications </vt:lpstr>
      <vt:lpstr>Quiz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 Contest  INFO 6205 PSA</dc:title>
  <cp:lastModifiedBy>Linga Venkata Sai Akshit Kallepalli</cp:lastModifiedBy>
  <cp:revision>2</cp:revision>
  <dcterms:modified xsi:type="dcterms:W3CDTF">2023-08-19T09:42:57Z</dcterms:modified>
</cp:coreProperties>
</file>